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11" r:id="rId3"/>
    <p:sldId id="275" r:id="rId4"/>
    <p:sldId id="269" r:id="rId5"/>
    <p:sldId id="278" r:id="rId6"/>
    <p:sldId id="286" r:id="rId7"/>
    <p:sldId id="288" r:id="rId8"/>
    <p:sldId id="285" r:id="rId9"/>
    <p:sldId id="300" r:id="rId10"/>
    <p:sldId id="301" r:id="rId11"/>
    <p:sldId id="309" r:id="rId12"/>
    <p:sldId id="289" r:id="rId13"/>
    <p:sldId id="313" r:id="rId14"/>
    <p:sldId id="314" r:id="rId15"/>
    <p:sldId id="315" r:id="rId16"/>
    <p:sldId id="316" r:id="rId17"/>
    <p:sldId id="31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4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14517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40186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6780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305876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701D5-7904-43B2-A388-74A30D25003B}"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188518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421547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701D5-7904-43B2-A388-74A30D25003B}"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34543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701D5-7904-43B2-A388-74A30D25003B}"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88687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701D5-7904-43B2-A388-74A30D25003B}"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93596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04422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701D5-7904-43B2-A388-74A30D25003B}"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E185-42D8-4C2A-850C-CE6C159C773B}" type="slidenum">
              <a:rPr lang="en-US" smtClean="0"/>
              <a:t>‹#›</a:t>
            </a:fld>
            <a:endParaRPr lang="en-US"/>
          </a:p>
        </p:txBody>
      </p:sp>
    </p:spTree>
    <p:extLst>
      <p:ext uri="{BB962C8B-B14F-4D97-AF65-F5344CB8AC3E}">
        <p14:creationId xmlns:p14="http://schemas.microsoft.com/office/powerpoint/2010/main" val="246629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701D5-7904-43B2-A388-74A30D25003B}"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7E185-42D8-4C2A-850C-CE6C159C773B}" type="slidenum">
              <a:rPr lang="en-US" smtClean="0"/>
              <a:t>‹#›</a:t>
            </a:fld>
            <a:endParaRPr lang="en-US"/>
          </a:p>
        </p:txBody>
      </p:sp>
    </p:spTree>
    <p:extLst>
      <p:ext uri="{BB962C8B-B14F-4D97-AF65-F5344CB8AC3E}">
        <p14:creationId xmlns:p14="http://schemas.microsoft.com/office/powerpoint/2010/main" val="296686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Lesson </a:t>
            </a:r>
            <a:r>
              <a:rPr lang="en-US" dirty="0" smtClean="0"/>
              <a:t>7_part 2:                    </a:t>
            </a:r>
            <a:r>
              <a:rPr lang="ar-AE" dirty="0" smtClean="0"/>
              <a:t> </a:t>
            </a:r>
            <a:r>
              <a:rPr lang="ar-AE" dirty="0"/>
              <a:t>الدرس السابع</a:t>
            </a:r>
            <a:r>
              <a:rPr lang="en-US" dirty="0" smtClean="0"/>
              <a:t/>
            </a:r>
            <a:br>
              <a:rPr lang="en-US" dirty="0" smtClean="0"/>
            </a:br>
            <a:endParaRPr lang="en-US" dirty="0"/>
          </a:p>
        </p:txBody>
      </p:sp>
      <p:sp>
        <p:nvSpPr>
          <p:cNvPr id="3" name="Content Placeholder 2"/>
          <p:cNvSpPr>
            <a:spLocks noGrp="1"/>
          </p:cNvSpPr>
          <p:nvPr>
            <p:ph idx="1"/>
          </p:nvPr>
        </p:nvSpPr>
        <p:spPr>
          <a:xfrm>
            <a:off x="457199" y="1600200"/>
            <a:ext cx="8433551" cy="4953000"/>
          </a:xfrm>
        </p:spPr>
        <p:txBody>
          <a:bodyPr>
            <a:normAutofit lnSpcReduction="10000"/>
          </a:bodyPr>
          <a:lstStyle/>
          <a:p>
            <a:pPr marL="0" indent="0">
              <a:buNone/>
            </a:pPr>
            <a:r>
              <a:rPr lang="en-US" dirty="0" smtClean="0"/>
              <a:t>Objectives: </a:t>
            </a:r>
          </a:p>
          <a:p>
            <a:r>
              <a:rPr lang="en-US" dirty="0" smtClean="0"/>
              <a:t>Review</a:t>
            </a:r>
          </a:p>
          <a:p>
            <a:r>
              <a:rPr lang="en-US" dirty="0" smtClean="0"/>
              <a:t>The morning greeting</a:t>
            </a:r>
          </a:p>
          <a:p>
            <a:r>
              <a:rPr lang="en-US" dirty="0" smtClean="0"/>
              <a:t>Asking about well being</a:t>
            </a:r>
          </a:p>
          <a:p>
            <a:r>
              <a:rPr lang="en-US" dirty="0" smtClean="0"/>
              <a:t>Arabic alphabet: two way connectors continue</a:t>
            </a:r>
          </a:p>
          <a:p>
            <a:r>
              <a:rPr lang="en-US" dirty="0" smtClean="0"/>
              <a:t>Practice</a:t>
            </a:r>
          </a:p>
          <a:p>
            <a:r>
              <a:rPr lang="en-US" dirty="0" smtClean="0"/>
              <a:t>Summary </a:t>
            </a:r>
          </a:p>
          <a:p>
            <a:r>
              <a:rPr lang="en-US" b="1" dirty="0">
                <a:latin typeface="Cooper Black" pitchFamily="18" charset="0"/>
              </a:rPr>
              <a:t>Welcome to Arabic Level I</a:t>
            </a:r>
            <a:br>
              <a:rPr lang="en-US" b="1" dirty="0">
                <a:latin typeface="Cooper Black" pitchFamily="18" charset="0"/>
              </a:rPr>
            </a:br>
            <a:r>
              <a:rPr lang="en-US" b="1" dirty="0">
                <a:latin typeface="Cooper Black" pitchFamily="18" charset="0"/>
              </a:rPr>
              <a:t>by </a:t>
            </a:r>
            <a:r>
              <a:rPr lang="en-US" b="1" dirty="0" err="1">
                <a:latin typeface="Cooper Black" pitchFamily="18" charset="0"/>
              </a:rPr>
              <a:t>Kurzban</a:t>
            </a:r>
            <a:endParaRPr lang="en-US" dirty="0"/>
          </a:p>
        </p:txBody>
      </p:sp>
      <p:pic>
        <p:nvPicPr>
          <p:cNvPr id="4" name="Picture 3"/>
          <p:cNvPicPr>
            <a:picLocks noChangeAspect="1"/>
          </p:cNvPicPr>
          <p:nvPr/>
        </p:nvPicPr>
        <p:blipFill>
          <a:blip r:embed="rId2"/>
          <a:stretch>
            <a:fillRect/>
          </a:stretch>
        </p:blipFill>
        <p:spPr>
          <a:xfrm>
            <a:off x="6379674" y="1143000"/>
            <a:ext cx="2511077" cy="2514599"/>
          </a:xfrm>
          <a:prstGeom prst="rect">
            <a:avLst/>
          </a:prstGeom>
        </p:spPr>
      </p:pic>
    </p:spTree>
    <p:extLst>
      <p:ext uri="{BB962C8B-B14F-4D97-AF65-F5344CB8AC3E}">
        <p14:creationId xmlns:p14="http://schemas.microsoft.com/office/powerpoint/2010/main" val="129360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solidFill>
            <a:schemeClr val="accent2"/>
          </a:solidFill>
        </p:spPr>
        <p:txBody>
          <a:bodyPr>
            <a:normAutofit lnSpcReduction="10000"/>
          </a:bodyPr>
          <a:lstStyle/>
          <a:p>
            <a:r>
              <a:rPr lang="en-US" dirty="0" smtClean="0">
                <a:latin typeface="Comic Sans MS" pitchFamily="66" charset="0"/>
              </a:rPr>
              <a:t>The culturally appropriate response is a positive one.  That is, one is not expected to complain even if one is not faring well.</a:t>
            </a:r>
            <a:endParaRPr lang="en-US" sz="6000" dirty="0" smtClean="0">
              <a:latin typeface="Comic Sans MS" pitchFamily="66" charset="0"/>
            </a:endParaRPr>
          </a:p>
          <a:p>
            <a:pPr marL="0" indent="0" algn="r">
              <a:buNone/>
            </a:pPr>
            <a:r>
              <a:rPr lang="ar-AE" sz="6000" dirty="0" smtClean="0"/>
              <a:t>الحَمدُ </a:t>
            </a:r>
            <a:r>
              <a:rPr lang="ar-AE" sz="6000" dirty="0"/>
              <a:t>لله </a:t>
            </a:r>
            <a:r>
              <a:rPr lang="ar-AE" sz="6000" dirty="0" smtClean="0"/>
              <a:t>بِخَيْر</a:t>
            </a:r>
            <a:endParaRPr lang="en-US" sz="6000" dirty="0" smtClean="0"/>
          </a:p>
          <a:p>
            <a:pPr marL="0" indent="0">
              <a:buNone/>
            </a:pPr>
            <a:r>
              <a:rPr lang="en-US" sz="5200" dirty="0" smtClean="0">
                <a:latin typeface="Comic Sans MS" pitchFamily="66" charset="0"/>
              </a:rPr>
              <a:t>It literally means” Thank God, I’m well”</a:t>
            </a:r>
            <a:endParaRPr lang="en-US" sz="5200" dirty="0">
              <a:latin typeface="Comic Sans MS" pitchFamily="66" charset="0"/>
            </a:endParaRPr>
          </a:p>
        </p:txBody>
      </p:sp>
      <p:sp>
        <p:nvSpPr>
          <p:cNvPr id="2" name="Title 1"/>
          <p:cNvSpPr>
            <a:spLocks noGrp="1"/>
          </p:cNvSpPr>
          <p:nvPr>
            <p:ph type="title"/>
          </p:nvPr>
        </p:nvSpPr>
        <p:spPr>
          <a:solidFill>
            <a:schemeClr val="accent6"/>
          </a:solidFill>
        </p:spPr>
        <p:txBody>
          <a:bodyPr/>
          <a:lstStyle/>
          <a:p>
            <a:r>
              <a:rPr lang="en-US" dirty="0" smtClean="0"/>
              <a:t>Asking about Well-Being</a:t>
            </a:r>
            <a:endParaRPr lang="en-US" dirty="0"/>
          </a:p>
        </p:txBody>
      </p:sp>
    </p:spTree>
    <p:extLst>
      <p:ext uri="{BB962C8B-B14F-4D97-AF65-F5344CB8AC3E}">
        <p14:creationId xmlns:p14="http://schemas.microsoft.com/office/powerpoint/2010/main" val="398533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4000" dirty="0" smtClean="0"/>
              <a:t>Identify the letters that we have covered during this lesson by circling them:</a:t>
            </a:r>
          </a:p>
          <a:p>
            <a:pPr marL="0" indent="0">
              <a:buNone/>
            </a:pPr>
            <a:r>
              <a:rPr lang="ar-AE" sz="4000" dirty="0"/>
              <a:t>حضرتك لطيفة. </a:t>
            </a:r>
            <a:r>
              <a:rPr lang="en-US" sz="4000" dirty="0" smtClean="0"/>
              <a:t>       You are very kind</a:t>
            </a:r>
          </a:p>
          <a:p>
            <a:pPr marL="0" indent="0">
              <a:buNone/>
            </a:pPr>
            <a:r>
              <a:rPr lang="en-US" sz="4000" dirty="0" smtClean="0"/>
              <a:t>    </a:t>
            </a:r>
            <a:r>
              <a:rPr lang="ar-AE" sz="4000" dirty="0" smtClean="0"/>
              <a:t>انا اسفة</a:t>
            </a:r>
            <a:r>
              <a:rPr lang="en-US" sz="4000" dirty="0" smtClean="0"/>
              <a:t>                  Sorry</a:t>
            </a:r>
          </a:p>
          <a:p>
            <a:pPr marL="0" indent="0">
              <a:buNone/>
            </a:pPr>
            <a:r>
              <a:rPr lang="en-US" sz="4000" dirty="0" smtClean="0"/>
              <a:t>    </a:t>
            </a:r>
            <a:r>
              <a:rPr lang="ar-AE" sz="4000" dirty="0" smtClean="0"/>
              <a:t>شكرآ جزيلآ</a:t>
            </a:r>
            <a:r>
              <a:rPr lang="en-US" sz="4000" dirty="0" smtClean="0"/>
              <a:t> </a:t>
            </a:r>
            <a:r>
              <a:rPr lang="en-US" sz="4000" dirty="0"/>
              <a:t> </a:t>
            </a:r>
            <a:r>
              <a:rPr lang="en-US" sz="4000" dirty="0" smtClean="0"/>
              <a:t>           Thanks a lot</a:t>
            </a:r>
          </a:p>
          <a:p>
            <a:pPr marL="0" indent="0">
              <a:buNone/>
            </a:pPr>
            <a:r>
              <a:rPr lang="en-US" sz="4000" dirty="0" smtClean="0"/>
              <a:t>   </a:t>
            </a:r>
            <a:r>
              <a:rPr lang="ar-AE" sz="4000" dirty="0"/>
              <a:t> بخير، الحمد لله. وكيف أنت</a:t>
            </a:r>
            <a:r>
              <a:rPr lang="ar-AE" sz="4000" dirty="0" smtClean="0"/>
              <a:t>؟</a:t>
            </a:r>
            <a:r>
              <a:rPr lang="en-US" sz="4000" dirty="0" smtClean="0"/>
              <a:t>  Fine, and you?</a:t>
            </a:r>
          </a:p>
        </p:txBody>
      </p:sp>
      <p:sp>
        <p:nvSpPr>
          <p:cNvPr id="6" name="Title 5"/>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31090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Review</a:t>
            </a:r>
            <a:endParaRPr lang="en-US" sz="6600" dirty="0"/>
          </a:p>
        </p:txBody>
      </p:sp>
      <p:sp>
        <p:nvSpPr>
          <p:cNvPr id="3" name="Content Placeholder 2"/>
          <p:cNvSpPr>
            <a:spLocks noGrp="1"/>
          </p:cNvSpPr>
          <p:nvPr>
            <p:ph idx="1"/>
          </p:nvPr>
        </p:nvSpPr>
        <p:spPr/>
        <p:txBody>
          <a:bodyPr/>
          <a:lstStyle/>
          <a:p>
            <a:r>
              <a:rPr lang="en-US" dirty="0" smtClean="0"/>
              <a:t> </a:t>
            </a:r>
            <a:r>
              <a:rPr lang="en-US" sz="6600" dirty="0" smtClean="0"/>
              <a:t>Review</a:t>
            </a:r>
          </a:p>
          <a:p>
            <a:r>
              <a:rPr lang="en-US" sz="6600" dirty="0" smtClean="0"/>
              <a:t>Make your flash card for this lesson</a:t>
            </a:r>
          </a:p>
          <a:p>
            <a:r>
              <a:rPr lang="en-US" sz="6600" dirty="0" smtClean="0"/>
              <a:t>Questions????</a:t>
            </a:r>
            <a:endParaRPr lang="en-US" sz="6600" dirty="0"/>
          </a:p>
        </p:txBody>
      </p:sp>
    </p:spTree>
    <p:extLst>
      <p:ext uri="{BB962C8B-B14F-4D97-AF65-F5344CB8AC3E}">
        <p14:creationId xmlns:p14="http://schemas.microsoft.com/office/powerpoint/2010/main" val="340633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6600" dirty="0" smtClean="0"/>
              <a:t>Cookies Today </a:t>
            </a:r>
            <a:r>
              <a:rPr lang="en-US" sz="6600" dirty="0" smtClean="0"/>
              <a:t> </a:t>
            </a:r>
            <a:endParaRPr lang="en-US" sz="6600" dirty="0"/>
          </a:p>
        </p:txBody>
      </p:sp>
      <p:sp>
        <p:nvSpPr>
          <p:cNvPr id="3" name="Content Placeholder 2"/>
          <p:cNvSpPr>
            <a:spLocks noGrp="1"/>
          </p:cNvSpPr>
          <p:nvPr>
            <p:ph idx="1"/>
          </p:nvPr>
        </p:nvSpPr>
        <p:spPr/>
        <p:txBody>
          <a:bodyPr/>
          <a:lstStyle/>
          <a:p>
            <a:pPr marL="0" indent="0">
              <a:buNone/>
            </a:pPr>
            <a:r>
              <a:rPr lang="en-US" dirty="0" smtClean="0"/>
              <a:t> </a:t>
            </a:r>
            <a:endParaRPr lang="en-US" sz="6600" dirty="0"/>
          </a:p>
        </p:txBody>
      </p:sp>
      <p:pic>
        <p:nvPicPr>
          <p:cNvPr id="1026" name="Picture 2" descr="Funfetti Cook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50946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8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000" dirty="0"/>
              <a:t>زبدة</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سكر</a:t>
            </a:r>
            <a:endParaRPr 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557463"/>
            <a:ext cx="2628900" cy="231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8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كعكة العجين</a:t>
            </a:r>
            <a:endParaRPr lang="en-US"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57438"/>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9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normAutofit/>
          </a:bodyPr>
          <a:lstStyle/>
          <a:p>
            <a:pPr marL="0" indent="0" algn="ctr">
              <a:buNone/>
            </a:pPr>
            <a:r>
              <a:rPr lang="ar-AE" sz="4800" dirty="0"/>
              <a:t>الرشات </a:t>
            </a:r>
            <a:r>
              <a:rPr lang="ar-AE" sz="4800" dirty="0" smtClean="0"/>
              <a:t>السكر</a:t>
            </a:r>
            <a:endParaRPr lang="en-US" sz="4800" dirty="0" smtClean="0"/>
          </a:p>
          <a:p>
            <a:pPr marL="0" indent="0" algn="ctr">
              <a:buNone/>
            </a:pPr>
            <a:endParaRPr lang="en-US"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40182"/>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05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How do you say</a:t>
            </a:r>
            <a:r>
              <a:rPr lang="en-US" dirty="0" smtClean="0"/>
              <a:t>? Write them in Arabic or transliteration</a:t>
            </a:r>
            <a:endParaRPr lang="en-US" dirty="0" smtClean="0"/>
          </a:p>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p>
          <a:p>
            <a:r>
              <a:rPr lang="en-US" dirty="0" smtClean="0"/>
              <a:t>7</a:t>
            </a:r>
          </a:p>
          <a:p>
            <a:r>
              <a:rPr lang="en-US" dirty="0" smtClean="0"/>
              <a:t>8</a:t>
            </a:r>
          </a:p>
          <a:p>
            <a:r>
              <a:rPr lang="en-US" dirty="0" smtClean="0"/>
              <a:t>9</a:t>
            </a:r>
          </a:p>
          <a:p>
            <a:r>
              <a:rPr lang="en-US" dirty="0" smtClean="0"/>
              <a:t>10</a:t>
            </a:r>
          </a:p>
        </p:txBody>
      </p:sp>
    </p:spTree>
    <p:extLst>
      <p:ext uri="{BB962C8B-B14F-4D97-AF65-F5344CB8AC3E}">
        <p14:creationId xmlns:p14="http://schemas.microsoft.com/office/powerpoint/2010/main" val="341541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Alphabet: </a:t>
            </a:r>
            <a:r>
              <a:rPr lang="en-US" dirty="0" smtClean="0"/>
              <a:t>Going back to </a:t>
            </a:r>
            <a:r>
              <a:rPr lang="en-US" dirty="0" err="1" smtClean="0"/>
              <a:t>Shadda</a:t>
            </a:r>
            <a:r>
              <a:rPr lang="en-US" dirty="0" smtClean="0"/>
              <a:t> &amp; </a:t>
            </a:r>
            <a:r>
              <a:rPr lang="en-US" dirty="0" err="1" smtClean="0"/>
              <a:t>Sukun</a:t>
            </a:r>
            <a:endParaRPr lang="en-US" dirty="0"/>
          </a:p>
        </p:txBody>
      </p:sp>
      <p:pic>
        <p:nvPicPr>
          <p:cNvPr id="4" name="Content Placeholder 3"/>
          <p:cNvPicPr>
            <a:picLocks noGrp="1" noChangeAspect="1"/>
          </p:cNvPicPr>
          <p:nvPr>
            <p:ph idx="1"/>
          </p:nvPr>
        </p:nvPicPr>
        <p:blipFill>
          <a:blip r:embed="rId2"/>
          <a:stretch>
            <a:fillRect/>
          </a:stretch>
        </p:blipFill>
        <p:spPr>
          <a:xfrm>
            <a:off x="914400" y="1752600"/>
            <a:ext cx="6845329" cy="4038600"/>
          </a:xfrm>
          <a:prstGeom prst="rect">
            <a:avLst/>
          </a:prstGeom>
        </p:spPr>
      </p:pic>
    </p:spTree>
    <p:extLst>
      <p:ext uri="{BB962C8B-B14F-4D97-AF65-F5344CB8AC3E}">
        <p14:creationId xmlns:p14="http://schemas.microsoft.com/office/powerpoint/2010/main" val="213741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dirty="0" smtClean="0"/>
              <a:t>Lesson </a:t>
            </a:r>
            <a:r>
              <a:rPr lang="en-US" dirty="0" smtClean="0"/>
              <a:t>7 Part 2</a:t>
            </a:r>
            <a:r>
              <a:rPr lang="en-US" dirty="0" smtClean="0"/>
              <a:t>: Review from last class</a:t>
            </a:r>
            <a:endParaRPr lang="en-US" dirty="0"/>
          </a:p>
        </p:txBody>
      </p:sp>
      <p:sp>
        <p:nvSpPr>
          <p:cNvPr id="4" name="Content Placeholder 3"/>
          <p:cNvSpPr>
            <a:spLocks noGrp="1"/>
          </p:cNvSpPr>
          <p:nvPr>
            <p:ph idx="1"/>
          </p:nvPr>
        </p:nvSpPr>
        <p:spPr>
          <a:xfrm>
            <a:off x="609600" y="2057401"/>
            <a:ext cx="8229600" cy="3733800"/>
          </a:xfrm>
        </p:spPr>
        <p:txBody>
          <a:bodyPr>
            <a:normAutofit/>
          </a:bodyPr>
          <a:lstStyle/>
          <a:p>
            <a:pPr marL="0" indent="0">
              <a:buNone/>
            </a:pPr>
            <a:r>
              <a:rPr lang="en-US" dirty="0" smtClean="0"/>
              <a:t>Copy the following words down on a ruled sheet of </a:t>
            </a:r>
            <a:r>
              <a:rPr lang="en-US" dirty="0" smtClean="0"/>
              <a:t>paper. Do you recognize these letters and their vowels?</a:t>
            </a:r>
            <a:endParaRPr lang="en-US" dirty="0" smtClean="0"/>
          </a:p>
          <a:p>
            <a:pPr marL="0" indent="0">
              <a:buNone/>
            </a:pPr>
            <a:endParaRPr lang="en-US" dirty="0" smtClean="0"/>
          </a:p>
          <a:p>
            <a:pPr marL="0" indent="0" algn="r">
              <a:buNone/>
            </a:pPr>
            <a:r>
              <a:rPr lang="ar-AE" dirty="0"/>
              <a:t> </a:t>
            </a:r>
            <a:endParaRPr lang="en-US" dirty="0"/>
          </a:p>
        </p:txBody>
      </p:sp>
      <p:sp>
        <p:nvSpPr>
          <p:cNvPr id="5" name="Content Placeholder 2"/>
          <p:cNvSpPr txBox="1">
            <a:spLocks/>
          </p:cNvSpPr>
          <p:nvPr/>
        </p:nvSpPr>
        <p:spPr>
          <a:xfrm>
            <a:off x="2362200" y="3200403"/>
            <a:ext cx="5562600" cy="3200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ar-AE" dirty="0" smtClean="0"/>
              <a:t> </a:t>
            </a:r>
            <a:r>
              <a:rPr lang="ar-AE" sz="2600" dirty="0" err="1" smtClean="0"/>
              <a:t>شَ+ر</a:t>
            </a:r>
            <a:r>
              <a:rPr lang="ar-AE" sz="2600" dirty="0" smtClean="0"/>
              <a:t> + ا + ر =</a:t>
            </a:r>
            <a:endParaRPr lang="en-US" sz="2600" dirty="0" smtClean="0"/>
          </a:p>
          <a:p>
            <a:pPr marL="0" indent="0" algn="r">
              <a:buFont typeface="Arial" pitchFamily="34" charset="0"/>
              <a:buNone/>
            </a:pPr>
            <a:r>
              <a:rPr lang="ar-AE" sz="2600" dirty="0" smtClean="0"/>
              <a:t>سَ + رِ + ي + ر =</a:t>
            </a:r>
            <a:endParaRPr lang="en-US" sz="2600" dirty="0" smtClean="0"/>
          </a:p>
          <a:p>
            <a:pPr marL="0" indent="0" algn="r">
              <a:buFont typeface="Arial" pitchFamily="34" charset="0"/>
              <a:buNone/>
            </a:pPr>
            <a:r>
              <a:rPr lang="ar-AE" sz="2600" dirty="0" smtClean="0"/>
              <a:t>يَ + ا + س + ي + ن =</a:t>
            </a:r>
            <a:endParaRPr lang="en-US" sz="2600" dirty="0" smtClean="0"/>
          </a:p>
          <a:p>
            <a:pPr marL="0" indent="0" algn="r">
              <a:buFont typeface="Arial" pitchFamily="34" charset="0"/>
              <a:buNone/>
            </a:pPr>
            <a:r>
              <a:rPr lang="ar-AE" sz="2600" dirty="0" smtClean="0"/>
              <a:t> رِ + ي + ش = </a:t>
            </a:r>
            <a:endParaRPr lang="en-US" sz="2600" dirty="0" smtClean="0"/>
          </a:p>
          <a:p>
            <a:pPr marL="0" indent="0" algn="r">
              <a:buFont typeface="Arial" pitchFamily="34" charset="0"/>
              <a:buNone/>
            </a:pPr>
            <a:r>
              <a:rPr lang="ar-AE" sz="2600" dirty="0" smtClean="0"/>
              <a:t>يُ + شِ + ي + ر =</a:t>
            </a:r>
            <a:endParaRPr lang="en-US" sz="2600" dirty="0" smtClean="0"/>
          </a:p>
          <a:p>
            <a:pPr marL="0" indent="0">
              <a:buFont typeface="Arial" pitchFamily="34" charset="0"/>
              <a:buNone/>
            </a:pP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1013305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7924800" cy="4190999"/>
          </a:xfrm>
        </p:spPr>
        <p:txBody>
          <a:bodyPr>
            <a:normAutofit/>
          </a:bodyPr>
          <a:lstStyle/>
          <a:p>
            <a:pPr marL="0" indent="0" algn="r">
              <a:buNone/>
            </a:pPr>
            <a:r>
              <a:rPr lang="ar-AE" sz="4000" dirty="0">
                <a:latin typeface="Cooper Black" pitchFamily="18" charset="0"/>
              </a:rPr>
              <a:t> </a:t>
            </a:r>
            <a:r>
              <a:rPr lang="ar-AE" sz="3600" dirty="0">
                <a:latin typeface="Cooper Black" pitchFamily="18" charset="0"/>
              </a:rPr>
              <a:t>١}   جَ + ا + ر + و + ر  </a:t>
            </a:r>
            <a:r>
              <a:rPr lang="ar-AE" sz="3600" dirty="0" smtClean="0">
                <a:latin typeface="Cooper Black" pitchFamily="18" charset="0"/>
              </a:rPr>
              <a:t>=</a:t>
            </a:r>
            <a:endParaRPr lang="en-US" sz="3600" dirty="0" smtClean="0">
              <a:latin typeface="Cooper Black" pitchFamily="18" charset="0"/>
            </a:endParaRPr>
          </a:p>
          <a:p>
            <a:pPr marL="0" indent="0" algn="r">
              <a:buNone/>
            </a:pPr>
            <a:r>
              <a:rPr lang="ar-AE" sz="3600" dirty="0" smtClean="0">
                <a:latin typeface="Cooper Black" pitchFamily="18" charset="0"/>
              </a:rPr>
              <a:t> </a:t>
            </a:r>
            <a:r>
              <a:rPr lang="ar-AE" sz="3600" dirty="0">
                <a:latin typeface="Cooper Black" pitchFamily="18" charset="0"/>
              </a:rPr>
              <a:t>٢}   رِ + ح + ا + ب = </a:t>
            </a:r>
            <a:endParaRPr lang="en-US" sz="3600" dirty="0" smtClean="0">
              <a:latin typeface="Cooper Black" pitchFamily="18" charset="0"/>
            </a:endParaRPr>
          </a:p>
          <a:p>
            <a:pPr marL="0" indent="0" algn="r">
              <a:buNone/>
            </a:pPr>
            <a:r>
              <a:rPr lang="ar-AE" sz="3600" dirty="0" smtClean="0">
                <a:latin typeface="Cooper Black" pitchFamily="18" charset="0"/>
              </a:rPr>
              <a:t>٣</a:t>
            </a:r>
            <a:r>
              <a:rPr lang="ar-AE" sz="3600" dirty="0">
                <a:latin typeface="Cooper Black" pitchFamily="18" charset="0"/>
              </a:rPr>
              <a:t>}   سِ + نْ + جَ + ا + ب = </a:t>
            </a:r>
            <a:endParaRPr lang="en-US" sz="3600" dirty="0" smtClean="0">
              <a:latin typeface="Cooper Black" pitchFamily="18" charset="0"/>
            </a:endParaRPr>
          </a:p>
          <a:p>
            <a:pPr marL="0" indent="0" algn="r">
              <a:buNone/>
            </a:pPr>
            <a:r>
              <a:rPr lang="ar-AE" sz="3600" dirty="0" smtClean="0">
                <a:latin typeface="Cooper Black" pitchFamily="18" charset="0"/>
              </a:rPr>
              <a:t> </a:t>
            </a:r>
            <a:r>
              <a:rPr lang="ar-AE" sz="3600" dirty="0">
                <a:latin typeface="Cooper Black" pitchFamily="18" charset="0"/>
              </a:rPr>
              <a:t>٤}  شَ + خِ + ي + ر= </a:t>
            </a:r>
            <a:endParaRPr lang="en-US" sz="3600" dirty="0" smtClean="0">
              <a:latin typeface="Cooper Black" pitchFamily="18" charset="0"/>
            </a:endParaRPr>
          </a:p>
          <a:p>
            <a:pPr marL="0" indent="0" algn="r">
              <a:buNone/>
            </a:pPr>
            <a:r>
              <a:rPr lang="ar-AE" sz="3600" dirty="0" smtClean="0">
                <a:latin typeface="Cooper Black" pitchFamily="18" charset="0"/>
              </a:rPr>
              <a:t>٥</a:t>
            </a:r>
            <a:r>
              <a:rPr lang="ar-AE" sz="3600" dirty="0">
                <a:latin typeface="Cooper Black" pitchFamily="18" charset="0"/>
              </a:rPr>
              <a:t>}  خَ + سِ + ي + س= </a:t>
            </a:r>
            <a:endParaRPr lang="en-US" sz="3600" dirty="0" smtClean="0">
              <a:latin typeface="Cooper Black" pitchFamily="18" charset="0"/>
            </a:endParaRPr>
          </a:p>
          <a:p>
            <a:pPr marL="0" indent="0">
              <a:buNone/>
            </a:pPr>
            <a:endParaRPr lang="en-US" sz="4000" dirty="0" smtClean="0">
              <a:latin typeface="Cooper Black" pitchFamily="18" charset="0"/>
            </a:endParaRP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p:txBody>
      </p:sp>
      <p:sp>
        <p:nvSpPr>
          <p:cNvPr id="6" name="Title 5"/>
          <p:cNvSpPr>
            <a:spLocks noGrp="1"/>
          </p:cNvSpPr>
          <p:nvPr>
            <p:ph type="title"/>
          </p:nvPr>
        </p:nvSpPr>
        <p:spPr>
          <a:xfrm>
            <a:off x="457200" y="457200"/>
            <a:ext cx="8249816" cy="1295400"/>
          </a:xfrm>
        </p:spPr>
        <p:txBody>
          <a:bodyPr>
            <a:normAutofit fontScale="90000"/>
          </a:bodyPr>
          <a:lstStyle/>
          <a:p>
            <a:r>
              <a:rPr lang="en-US" dirty="0" smtClean="0"/>
              <a:t>Connect the following letters to form words: </a:t>
            </a:r>
            <a:r>
              <a:rPr lang="en-US" dirty="0" smtClean="0"/>
              <a:t/>
            </a:r>
            <a:br>
              <a:rPr lang="en-US" dirty="0" smtClean="0"/>
            </a:br>
            <a:r>
              <a:rPr lang="en-US" dirty="0" smtClean="0"/>
              <a:t> </a:t>
            </a:r>
            <a:r>
              <a:rPr lang="ar-AE" dirty="0"/>
              <a:t>خ           ج                ح </a:t>
            </a:r>
            <a:endParaRPr lang="en-US" dirty="0"/>
          </a:p>
        </p:txBody>
      </p:sp>
    </p:spTree>
    <p:extLst>
      <p:ext uri="{BB962C8B-B14F-4D97-AF65-F5344CB8AC3E}">
        <p14:creationId xmlns:p14="http://schemas.microsoft.com/office/powerpoint/2010/main" val="3299008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normAutofit fontScale="90000"/>
          </a:bodyPr>
          <a:lstStyle/>
          <a:p>
            <a:r>
              <a:rPr lang="en-US" dirty="0" smtClean="0"/>
              <a:t>Lesson </a:t>
            </a:r>
            <a:r>
              <a:rPr lang="en-US" dirty="0"/>
              <a:t>7</a:t>
            </a:r>
            <a:r>
              <a:rPr lang="en-US" dirty="0" smtClean="0"/>
              <a:t>: Homework: Copy down these letters and connect them to form words including vowels and transliteration.</a:t>
            </a:r>
            <a:endParaRPr lang="en-US" dirty="0"/>
          </a:p>
        </p:txBody>
      </p:sp>
      <p:sp>
        <p:nvSpPr>
          <p:cNvPr id="4" name="Content Placeholder 3"/>
          <p:cNvSpPr>
            <a:spLocks noGrp="1"/>
          </p:cNvSpPr>
          <p:nvPr>
            <p:ph idx="1"/>
          </p:nvPr>
        </p:nvSpPr>
        <p:spPr>
          <a:xfrm>
            <a:off x="914400" y="2590800"/>
            <a:ext cx="7543800" cy="3657600"/>
          </a:xfrm>
        </p:spPr>
        <p:txBody>
          <a:bodyPr/>
          <a:lstStyle/>
          <a:p>
            <a:pPr marL="0" indent="0" algn="r">
              <a:buNone/>
            </a:pPr>
            <a:r>
              <a:rPr lang="ar-AE" dirty="0"/>
              <a:t> </a:t>
            </a:r>
            <a:r>
              <a:rPr lang="ar-AE" dirty="0" err="1"/>
              <a:t>خ+تَ+ا+م</a:t>
            </a:r>
            <a:r>
              <a:rPr lang="ar-AE" dirty="0" smtClean="0"/>
              <a:t>=</a:t>
            </a:r>
            <a:endParaRPr lang="en-US" dirty="0" smtClean="0"/>
          </a:p>
          <a:p>
            <a:pPr marL="0" indent="0" algn="r">
              <a:buNone/>
            </a:pPr>
            <a:r>
              <a:rPr lang="ar-AE" dirty="0" err="1"/>
              <a:t>حِ+ي+و+ا+ر</a:t>
            </a:r>
            <a:r>
              <a:rPr lang="ar-AE" dirty="0" smtClean="0"/>
              <a:t>=</a:t>
            </a:r>
            <a:endParaRPr lang="en-US" dirty="0" smtClean="0"/>
          </a:p>
          <a:p>
            <a:pPr marL="0" indent="0" algn="r">
              <a:buNone/>
            </a:pPr>
            <a:r>
              <a:rPr lang="ar-AE" dirty="0" err="1"/>
              <a:t>زَ+ت+ج+ا+ن</a:t>
            </a:r>
            <a:r>
              <a:rPr lang="ar-AE" dirty="0" smtClean="0"/>
              <a:t>=</a:t>
            </a:r>
            <a:endParaRPr lang="en-US" dirty="0" smtClean="0"/>
          </a:p>
          <a:p>
            <a:pPr marL="0" indent="0" algn="r">
              <a:buNone/>
            </a:pPr>
            <a:r>
              <a:rPr lang="ar-AE" dirty="0" err="1"/>
              <a:t>تُ+و+س+ي</a:t>
            </a:r>
            <a:r>
              <a:rPr lang="ar-AE" dirty="0" smtClean="0"/>
              <a:t>=</a:t>
            </a:r>
            <a:endParaRPr lang="en-US" dirty="0" smtClean="0"/>
          </a:p>
          <a:p>
            <a:pPr marL="0" indent="0" algn="r">
              <a:buNone/>
            </a:pPr>
            <a:r>
              <a:rPr lang="ar-AE" dirty="0" err="1"/>
              <a:t>شَ+رْ+شَ+بِ+ي</a:t>
            </a:r>
            <a:r>
              <a:rPr lang="ar-AE" dirty="0"/>
              <a:t>=</a:t>
            </a:r>
            <a:endParaRPr lang="en-US" dirty="0" smtClean="0"/>
          </a:p>
          <a:p>
            <a:pPr marL="0" indent="0" algn="r">
              <a:buNone/>
            </a:pPr>
            <a:endParaRPr lang="en-US" dirty="0"/>
          </a:p>
        </p:txBody>
      </p:sp>
    </p:spTree>
    <p:extLst>
      <p:ext uri="{BB962C8B-B14F-4D97-AF65-F5344CB8AC3E}">
        <p14:creationId xmlns:p14="http://schemas.microsoft.com/office/powerpoint/2010/main" val="206325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t/>
            </a:r>
            <a:br>
              <a:rPr lang="en-US" dirty="0" smtClean="0"/>
            </a:br>
            <a:r>
              <a:rPr lang="en-US" dirty="0"/>
              <a:t>Lesson </a:t>
            </a:r>
            <a:r>
              <a:rPr lang="en-US" dirty="0" smtClean="0"/>
              <a:t>7: </a:t>
            </a:r>
            <a:br>
              <a:rPr lang="en-US" dirty="0" smtClean="0"/>
            </a:br>
            <a:endParaRPr lang="en-US" dirty="0"/>
          </a:p>
        </p:txBody>
      </p:sp>
      <p:sp>
        <p:nvSpPr>
          <p:cNvPr id="4" name="Content Placeholder 3"/>
          <p:cNvSpPr>
            <a:spLocks noGrp="1"/>
          </p:cNvSpPr>
          <p:nvPr>
            <p:ph idx="1"/>
          </p:nvPr>
        </p:nvSpPr>
        <p:spPr>
          <a:xfrm>
            <a:off x="533400" y="1447800"/>
            <a:ext cx="8229600" cy="4525963"/>
          </a:xfrm>
        </p:spPr>
        <p:txBody>
          <a:bodyPr>
            <a:normAutofit fontScale="92500" lnSpcReduction="20000"/>
          </a:bodyPr>
          <a:lstStyle/>
          <a:p>
            <a:pPr marL="0" indent="0">
              <a:buNone/>
            </a:pPr>
            <a:r>
              <a:rPr lang="en-US" sz="2800" dirty="0" smtClean="0">
                <a:latin typeface="Comic Sans MS" pitchFamily="66" charset="0"/>
              </a:rPr>
              <a:t>The morning greeting has the same function as its English counterpart. You may respond to this greetings, using the same phrase or another one which differs only in the second word.</a:t>
            </a:r>
          </a:p>
          <a:p>
            <a:pPr marL="0" indent="0">
              <a:buNone/>
            </a:pPr>
            <a:endParaRPr lang="en-US" sz="2800" dirty="0" smtClean="0">
              <a:latin typeface="Comic Sans MS" pitchFamily="66" charset="0"/>
            </a:endParaRPr>
          </a:p>
          <a:p>
            <a:pPr marL="0" indent="0">
              <a:buNone/>
            </a:pPr>
            <a:r>
              <a:rPr lang="en-US" sz="8800" dirty="0" smtClean="0">
                <a:latin typeface="Forte" pitchFamily="66" charset="0"/>
              </a:rPr>
              <a:t>     </a:t>
            </a:r>
            <a:endParaRPr lang="en-US" sz="8800" dirty="0">
              <a:latin typeface="Forte" pitchFamily="66" charset="0"/>
            </a:endParaRPr>
          </a:p>
          <a:p>
            <a:pPr marL="0" indent="0">
              <a:buNone/>
            </a:pPr>
            <a:r>
              <a:rPr lang="en-US" sz="8800" dirty="0" smtClean="0">
                <a:latin typeface="Forte" pitchFamily="66" charset="0"/>
              </a:rPr>
              <a:t>   &amp; its response:</a:t>
            </a:r>
          </a:p>
          <a:p>
            <a:pPr marL="0" indent="0">
              <a:buNone/>
            </a:pPr>
            <a:endParaRPr lang="en-US" sz="8800" dirty="0">
              <a:latin typeface="Forte" pitchFamily="66" charset="0"/>
            </a:endParaRPr>
          </a:p>
        </p:txBody>
      </p:sp>
      <p:sp>
        <p:nvSpPr>
          <p:cNvPr id="3" name="Rounded Rectangle 2"/>
          <p:cNvSpPr/>
          <p:nvPr/>
        </p:nvSpPr>
        <p:spPr>
          <a:xfrm>
            <a:off x="5029200" y="3200400"/>
            <a:ext cx="3352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5400" dirty="0"/>
              <a:t> صَباَحُ الخَير</a:t>
            </a:r>
            <a:endParaRPr lang="en-US"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89514"/>
            <a:ext cx="1676400" cy="146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6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Morning Greeting</a:t>
            </a:r>
            <a:endParaRPr lang="en-US" dirty="0"/>
          </a:p>
        </p:txBody>
      </p:sp>
      <p:sp>
        <p:nvSpPr>
          <p:cNvPr id="2" name="Content Placeholder 1"/>
          <p:cNvSpPr>
            <a:spLocks noGrp="1"/>
          </p:cNvSpPr>
          <p:nvPr>
            <p:ph idx="1"/>
          </p:nvPr>
        </p:nvSpPr>
        <p:spPr/>
        <p:txBody>
          <a:bodyPr>
            <a:normAutofit/>
          </a:bodyPr>
          <a:lstStyle/>
          <a:p>
            <a:pPr marL="0" indent="0">
              <a:buNone/>
            </a:pPr>
            <a:endParaRPr lang="en-US" sz="3800" dirty="0" smtClean="0">
              <a:latin typeface="Cooper Black" pitchFamily="18" charset="0"/>
            </a:endParaRPr>
          </a:p>
          <a:p>
            <a:pPr marL="0" indent="0">
              <a:buNone/>
            </a:pPr>
            <a:endParaRPr lang="en-US" sz="3800" dirty="0">
              <a:latin typeface="Cooper Black" pitchFamily="18" charset="0"/>
            </a:endParaRPr>
          </a:p>
        </p:txBody>
      </p:sp>
      <p:sp>
        <p:nvSpPr>
          <p:cNvPr id="3" name="Oval 2"/>
          <p:cNvSpPr/>
          <p:nvPr/>
        </p:nvSpPr>
        <p:spPr>
          <a:xfrm>
            <a:off x="3810000" y="2514600"/>
            <a:ext cx="4572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6000" dirty="0"/>
              <a:t>صَباَحُ النور</a:t>
            </a:r>
            <a:endParaRPr lang="en-US"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2286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63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2"/>
          </a:solidFill>
        </p:spPr>
        <p:txBody>
          <a:bodyPr>
            <a:normAutofit/>
          </a:bodyPr>
          <a:lstStyle/>
          <a:p>
            <a:r>
              <a:rPr lang="en-US" dirty="0" smtClean="0"/>
              <a:t>Usually when two people greet each other, they also ask about each other’s well-being.</a:t>
            </a:r>
          </a:p>
          <a:p>
            <a:endParaRPr lang="en-US" dirty="0"/>
          </a:p>
          <a:p>
            <a:r>
              <a:rPr lang="en-US" dirty="0" smtClean="0"/>
              <a:t>How are you doing?  </a:t>
            </a:r>
            <a:r>
              <a:rPr lang="en-US" dirty="0" smtClean="0"/>
              <a:t>Which letters do </a:t>
            </a:r>
            <a:r>
              <a:rPr lang="en-US" smtClean="0"/>
              <a:t>you recognize?</a:t>
            </a:r>
            <a:endParaRPr lang="en-US" dirty="0" smtClean="0"/>
          </a:p>
          <a:p>
            <a:pPr marL="0" indent="0" algn="ctr">
              <a:buNone/>
            </a:pPr>
            <a:r>
              <a:rPr lang="ar-AE" sz="4000" dirty="0"/>
              <a:t>كَيفَ الحال</a:t>
            </a:r>
            <a:r>
              <a:rPr lang="ar-AE" dirty="0"/>
              <a:t>؟</a:t>
            </a:r>
            <a:endParaRPr lang="en-US" dirty="0"/>
          </a:p>
        </p:txBody>
      </p:sp>
      <p:sp>
        <p:nvSpPr>
          <p:cNvPr id="2" name="Title 1"/>
          <p:cNvSpPr>
            <a:spLocks noGrp="1"/>
          </p:cNvSpPr>
          <p:nvPr>
            <p:ph type="title"/>
          </p:nvPr>
        </p:nvSpPr>
        <p:spPr>
          <a:solidFill>
            <a:schemeClr val="accent6"/>
          </a:solidFill>
        </p:spPr>
        <p:txBody>
          <a:bodyPr/>
          <a:lstStyle/>
          <a:p>
            <a:r>
              <a:rPr lang="en-US" dirty="0" smtClean="0"/>
              <a:t>Asking about Well -Being</a:t>
            </a:r>
            <a:endParaRPr lang="en-US" dirty="0"/>
          </a:p>
        </p:txBody>
      </p:sp>
    </p:spTree>
    <p:extLst>
      <p:ext uri="{BB962C8B-B14F-4D97-AF65-F5344CB8AC3E}">
        <p14:creationId xmlns:p14="http://schemas.microsoft.com/office/powerpoint/2010/main" val="7307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408</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 MS</vt:lpstr>
      <vt:lpstr>Cooper Black</vt:lpstr>
      <vt:lpstr>Forte</vt:lpstr>
      <vt:lpstr>Times New Roman</vt:lpstr>
      <vt:lpstr>Office Theme</vt:lpstr>
      <vt:lpstr> Lesson 7_part 2:                     الدرس السابع </vt:lpstr>
      <vt:lpstr>Do Now</vt:lpstr>
      <vt:lpstr>Alphabet: Going back to Shadda &amp; Sukun</vt:lpstr>
      <vt:lpstr> Lesson 7 Part 2: Review from last class</vt:lpstr>
      <vt:lpstr>Connect the following letters to form words:   خ           ج                ح </vt:lpstr>
      <vt:lpstr>Lesson 7: Homework: Copy down these letters and connect them to form words including vowels and transliteration.</vt:lpstr>
      <vt:lpstr> Lesson 7:  </vt:lpstr>
      <vt:lpstr>Morning Greeting</vt:lpstr>
      <vt:lpstr>Asking about Well -Being</vt:lpstr>
      <vt:lpstr>Asking about Well-Being</vt:lpstr>
      <vt:lpstr>Summary</vt:lpstr>
      <vt:lpstr>Review</vt:lpstr>
      <vt:lpstr>Cookies Today  </vt:lpstr>
      <vt:lpstr>Ingredients</vt:lpstr>
      <vt:lpstr>Ingredients</vt:lpstr>
      <vt:lpstr>Ingredients</vt:lpstr>
      <vt:lpstr>Ingredients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NPCSD</dc:creator>
  <cp:lastModifiedBy>Kurzban, Souad</cp:lastModifiedBy>
  <cp:revision>162</cp:revision>
  <dcterms:created xsi:type="dcterms:W3CDTF">2013-07-02T19:06:35Z</dcterms:created>
  <dcterms:modified xsi:type="dcterms:W3CDTF">2015-10-20T12:28:14Z</dcterms:modified>
</cp:coreProperties>
</file>